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Inter Medium"/>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Medium-bold.fntdata"/><Relationship Id="rId11" Type="http://schemas.openxmlformats.org/officeDocument/2006/relationships/slide" Target="slides/slide6.xml"/><Relationship Id="rId22" Type="http://schemas.openxmlformats.org/officeDocument/2006/relationships/font" Target="fonts/InterMedium-boldItalic.fntdata"/><Relationship Id="rId10" Type="http://schemas.openxmlformats.org/officeDocument/2006/relationships/slide" Target="slides/slide5.xml"/><Relationship Id="rId21" Type="http://schemas.openxmlformats.org/officeDocument/2006/relationships/font" Target="fonts/InterMedium-italic.fntdata"/><Relationship Id="rId13" Type="http://schemas.openxmlformats.org/officeDocument/2006/relationships/font" Target="fonts/Halant-regular.fntdata"/><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notesMaster" Target="notesMasters/notesMaster1.xml"/><Relationship Id="rId19" Type="http://schemas.openxmlformats.org/officeDocument/2006/relationships/font" Target="fonts/InterMedium-regular.fntdata"/><Relationship Id="rId6" Type="http://schemas.openxmlformats.org/officeDocument/2006/relationships/slide" Target="slides/slide1.xml"/><Relationship Id="rId18" Type="http://schemas.openxmlformats.org/officeDocument/2006/relationships/font" Target="fonts/Inter-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c1b31ec2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c1b31ec2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0c2ee214c7_0_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0c2ee214c7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062e887824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062e887824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0c2ee214c7_0_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0c2ee214c7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0c2ee214c7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0c2ee214c7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0c2ee214c7_0_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0c2ee214c7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0c2ee214c7_0_10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0c2ee214c7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youtube.com/watch?v=dhY65CmhFYg&amp;t=4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theguardian.com/environment/2023/jan/08/a-search-for-ourselves-shipwreck-becomes-focus-of-slavery-debate"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Document A</a:t>
            </a:r>
            <a:endParaRPr sz="2200">
              <a:latin typeface="Inter Medium"/>
              <a:ea typeface="Inter Medium"/>
              <a:cs typeface="Inter Medium"/>
              <a:sym typeface="Inter Medium"/>
            </a:endParaRPr>
          </a:p>
        </p:txBody>
      </p:sp>
      <p:pic>
        <p:nvPicPr>
          <p:cNvPr id="55" name="Google Shape;55;p13"/>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56" name="Google Shape;56;p13"/>
          <p:cNvSpPr txBox="1"/>
          <p:nvPr/>
        </p:nvSpPr>
        <p:spPr>
          <a:xfrm>
            <a:off x="381550" y="1099600"/>
            <a:ext cx="3504600" cy="811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The Beginnings of the Atlantic Slave Trade</a:t>
            </a:r>
            <a:endParaRPr b="1" sz="15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Europeans had been involved in trade with Africa since before the Atlantic Slave Trade began. You learned that there was extensive trade in gold and salt across the Sahara Desert. Europeans had become involved in this trade and developed a strong demand for gold in their economy. However, Europeans were dependent on "middle-men" who would bring gold from the Kingdoms of West Africa across the Sahara Desert. In the 1400s, Prince Henry of Portugal began an initiative to seek out direct sea routes to gain access to the gold trade in West Africa, as well as trade in Asia. In the fifteenth century, European countries were seeking trade routes with Asia, particularly the spice islands of south-east Asia. Just as Spain sponsored Christopher Columbus in his attempt to find a sea route to Asia by sailing to the west, Prince Henry and the Portuguese hoped to find a sea route to Asia by sailing around the coast of Africa. What began as a quest for trade in gold and spices, ended up becoming a trade network exporting African slaves, which would continue for more than 400 years. The first slaves brought to Portugal came in 1444 from Northern Mauritania. From Mauritania, the Portuguese moved their way down the western coast of Africa, establishing contact all the way down to the Cape of Good Hope and around to the other side of Africa. Through these contacts, the Portuguese initiated trade relations that grew into the Atlantic Slave Trade. Portugal was the first of a number of European nations who became involved in the Atlantic Slave Trade. The Dutch, French, Spanish, and British soon followed in their footsteps. See the map to find some of the exploration routes that the Portuguese followed.</a:t>
            </a:r>
            <a:endParaRPr sz="1200">
              <a:solidFill>
                <a:schemeClr val="dk1"/>
              </a:solidFill>
              <a:latin typeface="Inter"/>
              <a:ea typeface="Inter"/>
              <a:cs typeface="Inter"/>
              <a:sym typeface="Inter"/>
            </a:endParaRPr>
          </a:p>
        </p:txBody>
      </p:sp>
      <p:pic>
        <p:nvPicPr>
          <p:cNvPr id="57" name="Google Shape;57;p13"/>
          <p:cNvPicPr preferRelativeResize="0"/>
          <p:nvPr/>
        </p:nvPicPr>
        <p:blipFill>
          <a:blip r:embed="rId4">
            <a:alphaModFix/>
          </a:blip>
          <a:stretch>
            <a:fillRect/>
          </a:stretch>
        </p:blipFill>
        <p:spPr>
          <a:xfrm>
            <a:off x="3973955" y="1212825"/>
            <a:ext cx="3656021" cy="3816373"/>
          </a:xfrm>
          <a:prstGeom prst="rect">
            <a:avLst/>
          </a:prstGeom>
          <a:noFill/>
          <a:ln>
            <a:noFill/>
          </a:ln>
        </p:spPr>
      </p:pic>
      <p:sp>
        <p:nvSpPr>
          <p:cNvPr id="58" name="Google Shape;58;p13"/>
          <p:cNvSpPr txBox="1"/>
          <p:nvPr/>
        </p:nvSpPr>
        <p:spPr>
          <a:xfrm>
            <a:off x="3973950" y="5029200"/>
            <a:ext cx="3656100" cy="448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As an example of what transpired through this period of Portuguese exploration, we will briefly look at the Kongo (Congo) Kingdom. Remember that this is one of many examples and does not represent what happened in every instance. The interaction of European powers and Africans varied from region to region. In this example, you will see that what may have seemed like a diplomatic exchange of citizens in the beginning, grew into a system of slave trade that devastated the Kongo Kingdom. In 1483, the Portuguese began a long-term relationship with the Kongo Kingdom (see map below to locate the Kongo Kingdom.) Portuguese explorer Diogo Co sailed via the Atlantic Ocean down into the mouth of the Congo River. Upon reaching the Kongo Kingdom, he took Kongo emissaries back with him to Portugal, who later returned to Africa with European soldiers, priests, and goods. This was the beginning of a strong trade relationship with the Kongo that exported slaves and ivory in exchange for European luxury goods and guns.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r">
              <a:spcBef>
                <a:spcPts val="0"/>
              </a:spcBef>
              <a:spcAft>
                <a:spcPts val="0"/>
              </a:spcAft>
              <a:buNone/>
            </a:pPr>
            <a:r>
              <a:rPr b="1" i="1" lang="en" sz="1500">
                <a:solidFill>
                  <a:schemeClr val="dk1"/>
                </a:solidFill>
                <a:latin typeface="Halant"/>
                <a:ea typeface="Halant"/>
                <a:cs typeface="Halant"/>
                <a:sym typeface="Halant"/>
              </a:rPr>
              <a:t>Next page →</a:t>
            </a:r>
            <a:endParaRPr b="1" i="1" sz="15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59" name="Google Shape;59;p13"/>
          <p:cNvPicPr preferRelativeResize="0"/>
          <p:nvPr/>
        </p:nvPicPr>
        <p:blipFill>
          <a:blip r:embed="rId5">
            <a:alphaModFix/>
          </a:blip>
          <a:stretch>
            <a:fillRect/>
          </a:stretch>
        </p:blipFill>
        <p:spPr>
          <a:xfrm>
            <a:off x="390131" y="9627096"/>
            <a:ext cx="431174" cy="431174"/>
          </a:xfrm>
          <a:prstGeom prst="rect">
            <a:avLst/>
          </a:prstGeom>
          <a:noFill/>
          <a:ln>
            <a:noFill/>
          </a:ln>
        </p:spPr>
      </p:pic>
      <p:sp>
        <p:nvSpPr>
          <p:cNvPr id="60" name="Google Shape;60;p13"/>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1" name="Google Shape;61;p13"/>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 name="Google Shape;67;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Document A</a:t>
            </a:r>
            <a:endParaRPr sz="2200">
              <a:solidFill>
                <a:schemeClr val="dk1"/>
              </a:solidFill>
              <a:latin typeface="Inter Medium"/>
              <a:ea typeface="Inter Medium"/>
              <a:cs typeface="Inter Medium"/>
              <a:sym typeface="Inter Medium"/>
            </a:endParaRPr>
          </a:p>
        </p:txBody>
      </p:sp>
      <p:pic>
        <p:nvPicPr>
          <p:cNvPr id="68" name="Google Shape;68;p14"/>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1" name="Google Shape;71;p14"/>
          <p:cNvSpPr txBox="1"/>
          <p:nvPr/>
        </p:nvSpPr>
        <p:spPr>
          <a:xfrm>
            <a:off x="381550" y="1333525"/>
            <a:ext cx="3072300" cy="471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Although historians know that slavery existed in some places on the African continent prior to the Atlantic Slave Trade, the ways in which African slavery compared to and interacted with the exportation of African slaves across the Atlantic remains a topic of much discussion and debate. The nature and extent of slavery in Africa before the Atlantic Slave Trade is difficult to know. Many historians suggest that slavery was practiced in different areas in Africa, but was not the same as "chattel slavery" -seeing human beings as mere property-, which was practiced in the Americas. For example, slaves in some West African societies filled different positions in society, including positions of important responsibility; they were not restricted to hard labor. It is not easily determined to what extent the Atlantic Slave Trade fueled and even transformed the practice of slavery within Africa. </a:t>
            </a:r>
            <a:endParaRPr sz="1200">
              <a:solidFill>
                <a:schemeClr val="dk1"/>
              </a:solidFill>
              <a:latin typeface="Inter"/>
              <a:ea typeface="Inter"/>
              <a:cs typeface="Inter"/>
              <a:sym typeface="Inter"/>
            </a:endParaRPr>
          </a:p>
        </p:txBody>
      </p:sp>
      <p:pic>
        <p:nvPicPr>
          <p:cNvPr id="72" name="Google Shape;72;p14"/>
          <p:cNvPicPr preferRelativeResize="0"/>
          <p:nvPr/>
        </p:nvPicPr>
        <p:blipFill>
          <a:blip r:embed="rId5">
            <a:alphaModFix/>
          </a:blip>
          <a:stretch>
            <a:fillRect/>
          </a:stretch>
        </p:blipFill>
        <p:spPr>
          <a:xfrm>
            <a:off x="3453775" y="1470525"/>
            <a:ext cx="4153574" cy="4289650"/>
          </a:xfrm>
          <a:prstGeom prst="rect">
            <a:avLst/>
          </a:prstGeom>
          <a:noFill/>
          <a:ln>
            <a:noFill/>
          </a:ln>
        </p:spPr>
      </p:pic>
      <p:sp>
        <p:nvSpPr>
          <p:cNvPr id="73" name="Google Shape;73;p14"/>
          <p:cNvSpPr txBox="1"/>
          <p:nvPr/>
        </p:nvSpPr>
        <p:spPr>
          <a:xfrm>
            <a:off x="381550" y="6052525"/>
            <a:ext cx="7189800" cy="283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Certainly this varied from region to region, and there are many regions within Africa where slavery was not even practiced. However, there is no doubt that the Atlantic Slave Trade brought dramatic changes on a global scale throughout the African continent as well as the Americas.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highlight>
                  <a:srgbClr val="FFFFFF"/>
                </a:highlight>
                <a:latin typeface="Inter"/>
                <a:ea typeface="Inter"/>
                <a:cs typeface="Inter"/>
                <a:sym typeface="Inter"/>
              </a:rPr>
              <a:t>In the case of the Kongo Kingdom, a form of slavery existed prior to Portuguese contact, which the Portuguese tapped into. However, the Portuguese had a dramatic impact on the Kongo Kingdom through pressure to increase raids of neighboring peoples to capture for the Atlantic Slave Trade and the exportation of large numbers of Kongolese over many years. The Atlantic Slave Trade fueled violence in the region, removed productive workers from the Kongo, and encouraged an economy built around slavery. Over time, the Kongo Kingdom became weaker and more dependent on Portuguese assistance.</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b="1" lang="en">
                <a:solidFill>
                  <a:schemeClr val="dk1"/>
                </a:solidFill>
                <a:highlight>
                  <a:srgbClr val="FFFFFF"/>
                </a:highlight>
                <a:latin typeface="Halant"/>
                <a:ea typeface="Halant"/>
                <a:cs typeface="Halant"/>
                <a:sym typeface="Halant"/>
              </a:rPr>
              <a:t>Source: </a:t>
            </a:r>
            <a:r>
              <a:rPr lang="en">
                <a:solidFill>
                  <a:schemeClr val="dk1"/>
                </a:solidFill>
                <a:highlight>
                  <a:srgbClr val="FFFFFF"/>
                </a:highlight>
                <a:latin typeface="Halant"/>
                <a:ea typeface="Halant"/>
                <a:cs typeface="Halant"/>
                <a:sym typeface="Halant"/>
              </a:rPr>
              <a:t>Michigan State University. (n.d.). The Atlantic slave trade: Engage. Exploring Africa. https://exploringafrica.matrix.msu.edu/the-atlantic-slave-trade-engage/</a:t>
            </a:r>
            <a:endParaRPr>
              <a:solidFill>
                <a:schemeClr val="dk1"/>
              </a:solidFill>
              <a:highlight>
                <a:srgbClr val="FFFFFF"/>
              </a:highlight>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pic>
        <p:nvPicPr>
          <p:cNvPr id="78" name="Google Shape;7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Questions: Document A</a:t>
            </a:r>
            <a:endParaRPr sz="1900">
              <a:latin typeface="Inter Medium"/>
              <a:ea typeface="Inter Medium"/>
              <a:cs typeface="Inter Medium"/>
              <a:sym typeface="Inter Medium"/>
            </a:endParaRPr>
          </a:p>
        </p:txBody>
      </p:sp>
      <p:pic>
        <p:nvPicPr>
          <p:cNvPr id="80" name="Google Shape;80;p15"/>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81" name="Google Shape;81;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2" name="Google Shape;82;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3" name="Google Shape;83;p15"/>
          <p:cNvSpPr txBox="1"/>
          <p:nvPr/>
        </p:nvSpPr>
        <p:spPr>
          <a:xfrm>
            <a:off x="547200" y="923400"/>
            <a:ext cx="667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Use Document A to answer the following questions.</a:t>
            </a:r>
            <a:endParaRPr sz="1200">
              <a:solidFill>
                <a:schemeClr val="dk1"/>
              </a:solidFill>
              <a:latin typeface="Inter"/>
              <a:ea typeface="Inter"/>
              <a:cs typeface="Inter"/>
              <a:sym typeface="Inter"/>
            </a:endParaRPr>
          </a:p>
        </p:txBody>
      </p:sp>
      <p:sp>
        <p:nvSpPr>
          <p:cNvPr id="84" name="Google Shape;84;p15"/>
          <p:cNvSpPr txBox="1"/>
          <p:nvPr/>
        </p:nvSpPr>
        <p:spPr>
          <a:xfrm>
            <a:off x="381550" y="1503550"/>
            <a:ext cx="7074600" cy="75729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What motivated Prince Henry of Portugal to seek direct sea routes to West Africa in the 1400s, and how did this impact European involvement in the African gold trade?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How did the Portuguese exploration along the west coast of Africa lead to the expansion of the Atlantic Slave Trade?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Describe the relationship between the Portuguese and the Kongo Kingdom. How did this relationship evolve over time?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What are some of the differences between African slavery before the Atlantic Slave Trade and chattel slavery in the Americas?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How did the Atlantic Slave Trade affect the economy and social structure of the Kongo Kingdom?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8" name="Shape 88"/>
        <p:cNvGrpSpPr/>
        <p:nvPr/>
      </p:nvGrpSpPr>
      <p:grpSpPr>
        <a:xfrm>
          <a:off x="0" y="0"/>
          <a:ext cx="0" cy="0"/>
          <a:chOff x="0" y="0"/>
          <a:chExt cx="0" cy="0"/>
        </a:xfrm>
      </p:grpSpPr>
      <p:pic>
        <p:nvPicPr>
          <p:cNvPr id="89" name="Google Shape;8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Significance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Analysis: Document B</a:t>
            </a:r>
            <a:endParaRPr sz="2200">
              <a:latin typeface="Inter Medium"/>
              <a:ea typeface="Inter Medium"/>
              <a:cs typeface="Inter Medium"/>
              <a:sym typeface="Inter Medium"/>
            </a:endParaRPr>
          </a:p>
        </p:txBody>
      </p:sp>
      <p:pic>
        <p:nvPicPr>
          <p:cNvPr id="91" name="Google Shape;91;p16"/>
          <p:cNvPicPr preferRelativeResize="0"/>
          <p:nvPr/>
        </p:nvPicPr>
        <p:blipFill>
          <a:blip r:embed="rId4">
            <a:alphaModFix/>
          </a:blip>
          <a:stretch>
            <a:fillRect/>
          </a:stretch>
        </p:blipFill>
        <p:spPr>
          <a:xfrm>
            <a:off x="239072" y="162597"/>
            <a:ext cx="1056536" cy="438114"/>
          </a:xfrm>
          <a:prstGeom prst="rect">
            <a:avLst/>
          </a:prstGeom>
          <a:noFill/>
          <a:ln>
            <a:noFill/>
          </a:ln>
        </p:spPr>
      </p:pic>
      <p:sp>
        <p:nvSpPr>
          <p:cNvPr id="92" name="Google Shape;92;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3" name="Google Shape;93;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4" name="Google Shape;94;p16"/>
          <p:cNvSpPr txBox="1"/>
          <p:nvPr/>
        </p:nvSpPr>
        <p:spPr>
          <a:xfrm>
            <a:off x="381550" y="1099600"/>
            <a:ext cx="7248600" cy="393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How the Atlantic Slave Trade Operated</a:t>
            </a:r>
            <a:endParaRPr b="1" sz="15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Atlantic Slave Trade essentially worked like a triangle between Africa, Europe, and the Americas. If you look at the map of the Atlantic slave trade, you will see how the route worked. Trade goods, such as guns and textiles were sent out of Europe and traded in Africa for slaves. The slaves were crammed into ships that crossed the Atlantic in order to provide labor for large plantations in North and South America, which were growing cotton, sugar cane, and tobacco. These regions of North and South America were European colonies for much of the Atlantic Slave trade and served to provide raw materials to Europe for manufacturing.</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On the map below, you can see that slaves were sent from Africa not only to North America, but also to the islands of the Caribbean and the east coast of South America. Actually, the smallest number of slaves was exported to North America, as compared to the Caribbean and South America. About millions of slaves (out of 15 million total) were sent to the southern part of the United States. Approximately half of the total slaves sent to the Americas went to the Caribbean, and about a third of them went to Brazil. Indeed, as a legacy of the slave trade, Brazil has the largest population of people of African decent outside of Africa. However, the population of slaves in the United States grew at a higher rate than it did in these other regions. Consequently, the African-American population in the United States today is second only to Brazil in the New World.</a:t>
            </a:r>
            <a:endParaRPr sz="1200">
              <a:solidFill>
                <a:schemeClr val="dk1"/>
              </a:solidFill>
              <a:latin typeface="Inter"/>
              <a:ea typeface="Inter"/>
              <a:cs typeface="Inter"/>
              <a:sym typeface="Inter"/>
            </a:endParaRPr>
          </a:p>
        </p:txBody>
      </p:sp>
      <p:sp>
        <p:nvSpPr>
          <p:cNvPr id="95" name="Google Shape;95;p16"/>
          <p:cNvSpPr txBox="1"/>
          <p:nvPr/>
        </p:nvSpPr>
        <p:spPr>
          <a:xfrm>
            <a:off x="3950700" y="4905275"/>
            <a:ext cx="3656100" cy="444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To speak about the degree of human suffering that took place during the Atlantic Slave Trade is not an easy task. Slaves were kept living in abominable conditions in dungeon fortresses along the coast of western Africa until the time that they were sent out to sea on large boats headed for the Americas. Both the slave forts and slave ships kept people in dark, dirty rooms with little to eat or drink and no room to move. They were kept in chains and left to lie on their backs on slave ships while crossing the Atlantic Ocean. This long and treacherous journey has become known as the "Middle Passage." Historians estimate that as many as 20% died while crossing the ocean, not to mention those who died in the slave forts while still in Africa.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a:solidFill>
                  <a:schemeClr val="dk1"/>
                </a:solidFill>
                <a:highlight>
                  <a:srgbClr val="FFFFFF"/>
                </a:highlight>
                <a:latin typeface="Halant"/>
                <a:ea typeface="Halant"/>
                <a:cs typeface="Halant"/>
                <a:sym typeface="Halant"/>
              </a:rPr>
              <a:t>Source: </a:t>
            </a:r>
            <a:r>
              <a:rPr lang="en">
                <a:solidFill>
                  <a:schemeClr val="dk1"/>
                </a:solidFill>
                <a:highlight>
                  <a:srgbClr val="FFFFFF"/>
                </a:highlight>
                <a:latin typeface="Halant"/>
                <a:ea typeface="Halant"/>
                <a:cs typeface="Halant"/>
                <a:sym typeface="Halant"/>
              </a:rPr>
              <a:t>Michigan State University. (n.d.). The Atlantic slave trade: Engage. Exploring Africa. https://exploringafrica.matrix.msu.edu/the-atlantic-slave-trade-engage/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96" name="Google Shape;96;p16"/>
          <p:cNvPicPr preferRelativeResize="0"/>
          <p:nvPr/>
        </p:nvPicPr>
        <p:blipFill>
          <a:blip r:embed="rId5">
            <a:alphaModFix/>
          </a:blip>
          <a:stretch>
            <a:fillRect/>
          </a:stretch>
        </p:blipFill>
        <p:spPr>
          <a:xfrm>
            <a:off x="381550" y="5029188"/>
            <a:ext cx="3569162" cy="356916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0" name="Shape 100"/>
        <p:cNvGrpSpPr/>
        <p:nvPr/>
      </p:nvGrpSpPr>
      <p:grpSpPr>
        <a:xfrm>
          <a:off x="0" y="0"/>
          <a:ext cx="0" cy="0"/>
          <a:chOff x="0" y="0"/>
          <a:chExt cx="0" cy="0"/>
        </a:xfrm>
      </p:grpSpPr>
      <p:pic>
        <p:nvPicPr>
          <p:cNvPr id="101" name="Google Shape;101;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1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Secondary Source Questions: Document B</a:t>
            </a:r>
            <a:endParaRPr sz="1900">
              <a:latin typeface="Inter Medium"/>
              <a:ea typeface="Inter Medium"/>
              <a:cs typeface="Inter Medium"/>
              <a:sym typeface="Inter Medium"/>
            </a:endParaRPr>
          </a:p>
        </p:txBody>
      </p:sp>
      <p:pic>
        <p:nvPicPr>
          <p:cNvPr id="103" name="Google Shape;103;p17"/>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04" name="Google Shape;104;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6" name="Google Shape;106;p17"/>
          <p:cNvSpPr txBox="1"/>
          <p:nvPr/>
        </p:nvSpPr>
        <p:spPr>
          <a:xfrm>
            <a:off x="547200" y="923400"/>
            <a:ext cx="667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a:t>
            </a:r>
            <a:r>
              <a:rPr b="1"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Use Document B to answer the following questions.</a:t>
            </a:r>
            <a:endParaRPr sz="1200">
              <a:solidFill>
                <a:schemeClr val="dk1"/>
              </a:solidFill>
              <a:latin typeface="Inter"/>
              <a:ea typeface="Inter"/>
              <a:cs typeface="Inter"/>
              <a:sym typeface="Inter"/>
            </a:endParaRPr>
          </a:p>
        </p:txBody>
      </p:sp>
      <p:sp>
        <p:nvSpPr>
          <p:cNvPr id="107" name="Google Shape;107;p17"/>
          <p:cNvSpPr txBox="1"/>
          <p:nvPr/>
        </p:nvSpPr>
        <p:spPr>
          <a:xfrm>
            <a:off x="381550" y="1503550"/>
            <a:ext cx="7074600" cy="81273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How did the triangular trade system between Africa, Europe, and the Americas function during the Atlantic Slave Trade, and what were the roles of each region in this system?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Which regions of the Americas received the largest number of enslaved Africans, and how did this impact the African diaspora in the New World?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333333"/>
              </a:buClr>
              <a:buSzPts val="1200"/>
              <a:buFont typeface="Inter"/>
              <a:buAutoNum type="arabicPeriod"/>
            </a:pPr>
            <a:r>
              <a:rPr lang="en" sz="1200">
                <a:solidFill>
                  <a:schemeClr val="dk1"/>
                </a:solidFill>
                <a:latin typeface="Inter"/>
                <a:ea typeface="Inter"/>
                <a:cs typeface="Inter"/>
                <a:sym typeface="Inter"/>
              </a:rPr>
              <a:t>What were the conditions like for enslaved Africans during the Middle Passage, and what impact did this journey have on those being transported?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pic>
        <p:nvPicPr>
          <p:cNvPr id="112" name="Google Shape;112;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1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PBS NewsHour Video + Class Discussion</a:t>
            </a:r>
            <a:endParaRPr sz="1900">
              <a:latin typeface="Inter Medium"/>
              <a:ea typeface="Inter Medium"/>
              <a:cs typeface="Inter Medium"/>
              <a:sym typeface="Inter Medium"/>
            </a:endParaRPr>
          </a:p>
        </p:txBody>
      </p:sp>
      <p:pic>
        <p:nvPicPr>
          <p:cNvPr id="114" name="Google Shape;114;p18"/>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5" name="Google Shape;115;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7" name="Google Shape;117;p18"/>
          <p:cNvSpPr txBox="1"/>
          <p:nvPr/>
        </p:nvSpPr>
        <p:spPr>
          <a:xfrm>
            <a:off x="547250" y="1080023"/>
            <a:ext cx="66780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Note: The Atlantic slave trade took place between the 15th and 19th centuries. The most dangerous part of the voyage was known as the Middle Passage. This was the part of the trip between Africa and the Americas. Historians have used the records from the ship captains to track the basic information about what happened on these voyages along with first person narratives from enslaved Africans who survived.</a:t>
            </a:r>
            <a:endParaRPr sz="16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6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600">
                <a:solidFill>
                  <a:schemeClr val="dk1"/>
                </a:solidFill>
                <a:latin typeface="Halant"/>
                <a:ea typeface="Halant"/>
                <a:cs typeface="Halant"/>
                <a:sym typeface="Halant"/>
              </a:rPr>
              <a:t>Watch the </a:t>
            </a:r>
            <a:r>
              <a:rPr b="1" lang="en" sz="1600" u="sng">
                <a:solidFill>
                  <a:schemeClr val="hlink"/>
                </a:solidFill>
                <a:latin typeface="Halant"/>
                <a:ea typeface="Halant"/>
                <a:cs typeface="Halant"/>
                <a:sym typeface="Halant"/>
                <a:hlinkClick r:id="rId5"/>
              </a:rPr>
              <a:t>video</a:t>
            </a:r>
            <a:r>
              <a:rPr b="1" lang="en" sz="1600">
                <a:solidFill>
                  <a:schemeClr val="dk1"/>
                </a:solidFill>
                <a:latin typeface="Halant"/>
                <a:ea typeface="Halant"/>
                <a:cs typeface="Halant"/>
                <a:sym typeface="Halant"/>
              </a:rPr>
              <a:t> about Black scuba divers exploring wreckage of slave ships and answer the questions below.</a:t>
            </a:r>
            <a:endParaRPr b="1" sz="1200">
              <a:solidFill>
                <a:schemeClr val="dk1"/>
              </a:solidFill>
              <a:latin typeface="Inter"/>
              <a:ea typeface="Inter"/>
              <a:cs typeface="Inter"/>
              <a:sym typeface="Inter"/>
            </a:endParaRPr>
          </a:p>
        </p:txBody>
      </p:sp>
      <p:sp>
        <p:nvSpPr>
          <p:cNvPr id="118" name="Google Shape;118;p18"/>
          <p:cNvSpPr txBox="1"/>
          <p:nvPr/>
        </p:nvSpPr>
        <p:spPr>
          <a:xfrm>
            <a:off x="348900" y="3565797"/>
            <a:ext cx="7074600" cy="53874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Clr>
                <a:srgbClr val="333333"/>
              </a:buClr>
              <a:buSzPts val="1400"/>
              <a:buFont typeface="Inter"/>
              <a:buAutoNum type="arabicPeriod"/>
            </a:pPr>
            <a:r>
              <a:rPr lang="en">
                <a:solidFill>
                  <a:schemeClr val="dk1"/>
                </a:solidFill>
                <a:latin typeface="Inter"/>
                <a:ea typeface="Inter"/>
                <a:cs typeface="Inter"/>
                <a:sym typeface="Inter"/>
              </a:rPr>
              <a:t>How many people are estimated to have been taken by Europeans from Africa to America over three centuries?</a:t>
            </a:r>
            <a:endParaRPr>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317500" lvl="0" marL="457200" rtl="0" algn="l">
              <a:spcBef>
                <a:spcPts val="0"/>
              </a:spcBef>
              <a:spcAft>
                <a:spcPts val="0"/>
              </a:spcAft>
              <a:buClr>
                <a:srgbClr val="333333"/>
              </a:buClr>
              <a:buSzPts val="1400"/>
              <a:buFont typeface="Inter"/>
              <a:buAutoNum type="arabicPeriod"/>
            </a:pPr>
            <a:r>
              <a:rPr lang="en">
                <a:solidFill>
                  <a:schemeClr val="dk1"/>
                </a:solidFill>
                <a:latin typeface="Inter"/>
                <a:ea typeface="Inter"/>
                <a:cs typeface="Inter"/>
                <a:sym typeface="Inter"/>
              </a:rPr>
              <a:t>How many shipwrecks have been recorded?</a:t>
            </a:r>
            <a:endParaRPr>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317500" lvl="0" marL="457200" rtl="0" algn="l">
              <a:spcBef>
                <a:spcPts val="0"/>
              </a:spcBef>
              <a:spcAft>
                <a:spcPts val="0"/>
              </a:spcAft>
              <a:buClr>
                <a:srgbClr val="333333"/>
              </a:buClr>
              <a:buSzPts val="1400"/>
              <a:buFont typeface="Inter"/>
              <a:buAutoNum type="arabicPeriod"/>
            </a:pPr>
            <a:r>
              <a:rPr lang="en">
                <a:solidFill>
                  <a:schemeClr val="dk1"/>
                </a:solidFill>
                <a:latin typeface="Inter"/>
                <a:ea typeface="Inter"/>
                <a:cs typeface="Inter"/>
                <a:sym typeface="Inter"/>
              </a:rPr>
              <a:t>Who is investigating sunken slave ships, and what is their background?</a:t>
            </a:r>
            <a:endParaRPr>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317500" lvl="0" marL="457200" rtl="0" algn="l">
              <a:spcBef>
                <a:spcPts val="0"/>
              </a:spcBef>
              <a:spcAft>
                <a:spcPts val="0"/>
              </a:spcAft>
              <a:buClr>
                <a:srgbClr val="333333"/>
              </a:buClr>
              <a:buSzPts val="1400"/>
              <a:buFont typeface="Inter"/>
              <a:buAutoNum type="arabicPeriod"/>
            </a:pPr>
            <a:r>
              <a:rPr lang="en">
                <a:solidFill>
                  <a:schemeClr val="dk1"/>
                </a:solidFill>
                <a:latin typeface="Inter"/>
                <a:ea typeface="Inter"/>
                <a:cs typeface="Inter"/>
                <a:sym typeface="Inter"/>
              </a:rPr>
              <a:t>Where are the ships located, and when did they sink?</a:t>
            </a:r>
            <a:endParaRPr>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a:p>
            <a:pPr indent="-317500" lvl="0" marL="457200" rtl="0" algn="l">
              <a:spcBef>
                <a:spcPts val="0"/>
              </a:spcBef>
              <a:spcAft>
                <a:spcPts val="0"/>
              </a:spcAft>
              <a:buClr>
                <a:srgbClr val="333333"/>
              </a:buClr>
              <a:buSzPts val="1400"/>
              <a:buFont typeface="Inter"/>
              <a:buAutoNum type="arabicPeriod"/>
            </a:pPr>
            <a:r>
              <a:rPr lang="en">
                <a:solidFill>
                  <a:schemeClr val="dk1"/>
                </a:solidFill>
                <a:latin typeface="Inter"/>
                <a:ea typeface="Inter"/>
                <a:cs typeface="Inter"/>
                <a:sym typeface="Inter"/>
              </a:rPr>
              <a:t>Why are the divers seeking out these shipwrecks, according to this piece?</a:t>
            </a:r>
            <a:endParaRPr>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pic>
        <p:nvPicPr>
          <p:cNvPr id="123" name="Google Shape;123;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19"/>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Contextualization/Historical Significance</a:t>
            </a:r>
            <a:endParaRPr sz="1500">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PBS NewsHour Video + Class Discussion</a:t>
            </a:r>
            <a:endParaRPr sz="1900">
              <a:latin typeface="Inter Medium"/>
              <a:ea typeface="Inter Medium"/>
              <a:cs typeface="Inter Medium"/>
              <a:sym typeface="Inter Medium"/>
            </a:endParaRPr>
          </a:p>
        </p:txBody>
      </p:sp>
      <p:pic>
        <p:nvPicPr>
          <p:cNvPr id="125" name="Google Shape;125;p19"/>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26" name="Google Shape;126;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8" name="Google Shape;128;p19"/>
          <p:cNvSpPr txBox="1"/>
          <p:nvPr/>
        </p:nvSpPr>
        <p:spPr>
          <a:xfrm>
            <a:off x="381550" y="1080023"/>
            <a:ext cx="66780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600">
                <a:solidFill>
                  <a:schemeClr val="dk1"/>
                </a:solidFill>
                <a:latin typeface="Halant"/>
                <a:ea typeface="Halant"/>
                <a:cs typeface="Halant"/>
                <a:sym typeface="Halant"/>
              </a:rPr>
              <a:t>Key Passages from the </a:t>
            </a:r>
            <a:r>
              <a:rPr b="1" lang="en" sz="1600" u="sng">
                <a:solidFill>
                  <a:schemeClr val="hlink"/>
                </a:solidFill>
                <a:latin typeface="Halant"/>
                <a:ea typeface="Halant"/>
                <a:cs typeface="Halant"/>
                <a:sym typeface="Halant"/>
                <a:hlinkClick r:id="rId5"/>
              </a:rPr>
              <a:t>Guardian</a:t>
            </a:r>
            <a:r>
              <a:rPr b="1" lang="en" sz="1600">
                <a:solidFill>
                  <a:schemeClr val="dk1"/>
                </a:solidFill>
                <a:latin typeface="Halant"/>
                <a:ea typeface="Halant"/>
                <a:cs typeface="Halant"/>
                <a:sym typeface="Halant"/>
              </a:rPr>
              <a:t> article</a:t>
            </a:r>
            <a:endParaRPr b="1" sz="1200">
              <a:solidFill>
                <a:schemeClr val="dk1"/>
              </a:solidFill>
              <a:latin typeface="Inter"/>
              <a:ea typeface="Inter"/>
              <a:cs typeface="Inter"/>
              <a:sym typeface="Inter"/>
            </a:endParaRPr>
          </a:p>
        </p:txBody>
      </p:sp>
      <p:sp>
        <p:nvSpPr>
          <p:cNvPr id="129" name="Google Shape;129;p19"/>
          <p:cNvSpPr txBox="1"/>
          <p:nvPr/>
        </p:nvSpPr>
        <p:spPr>
          <a:xfrm>
            <a:off x="348900" y="1577499"/>
            <a:ext cx="7074600" cy="1662300"/>
          </a:xfrm>
          <a:prstGeom prst="rect">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For Bunch and his colleagues, the importance of the find cannot be overstated. Although the São José – which was bound for Brazil – is the first ship to be recovered that is known to have sunk while transporting enslaved people, it was just one of the tens of thousands that plied their trade over the four centuries of the transatlantic slave trade, during which more than 12 million African men, women and children were enslaved.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yet, as Bunch points out, maritime archaeology has tended to focus its masked eye on the wrecks of rich and famous ships rather than those that traded in flesh and blood.</a:t>
            </a:r>
            <a:endParaRPr sz="1200">
              <a:solidFill>
                <a:schemeClr val="dk1"/>
              </a:solidFill>
              <a:latin typeface="Inter"/>
              <a:ea typeface="Inter"/>
              <a:cs typeface="Inter"/>
              <a:sym typeface="Inter"/>
            </a:endParaRPr>
          </a:p>
        </p:txBody>
      </p:sp>
      <p:sp>
        <p:nvSpPr>
          <p:cNvPr id="130" name="Google Shape;130;p19"/>
          <p:cNvSpPr txBox="1"/>
          <p:nvPr/>
        </p:nvSpPr>
        <p:spPr>
          <a:xfrm>
            <a:off x="348900" y="3642578"/>
            <a:ext cx="7074600" cy="1293000"/>
          </a:xfrm>
          <a:prstGeom prst="rect">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People talk about the slave trade; they talk about the millions of people who were transported, but it’s hard to really imagine that, so we wanted to reduce it to human scale by really focusing on a single ship, on the people on the ship, and the story around the ship,” says Bunch. “Yes, we tell you about the thousands of ships that brought the enslaved, but we also say: ‘Here’s a way to humanise it.’” The basic idea, he adds, was to tell people that “discovering your enslaved past is as important a treasure as finding the Titanic.</a:t>
            </a:r>
            <a:endParaRPr sz="1200">
              <a:solidFill>
                <a:schemeClr val="dk1"/>
              </a:solidFill>
              <a:latin typeface="Inter"/>
              <a:ea typeface="Inter"/>
              <a:cs typeface="Inter"/>
              <a:sym typeface="Inter"/>
            </a:endParaRPr>
          </a:p>
        </p:txBody>
      </p:sp>
      <p:sp>
        <p:nvSpPr>
          <p:cNvPr id="131" name="Google Shape;131;p19"/>
          <p:cNvSpPr txBox="1"/>
          <p:nvPr/>
        </p:nvSpPr>
        <p:spPr>
          <a:xfrm>
            <a:off x="440550" y="5338350"/>
            <a:ext cx="6891300" cy="400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Inter"/>
                <a:ea typeface="Inter"/>
                <a:cs typeface="Inter"/>
                <a:sym typeface="Inter"/>
              </a:rPr>
              <a:t>Write, then discuss:</a:t>
            </a:r>
            <a:endParaRPr b="1">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people know more about famous ships like the Titanic but not as much about ships like the São José or the Amistad?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 How does highlighting individual stories of enslaved people help us better understand history?</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